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6" r:id="rId3"/>
    <p:sldId id="277" r:id="rId4"/>
    <p:sldId id="295" r:id="rId5"/>
    <p:sldId id="326" r:id="rId6"/>
    <p:sldId id="296" r:id="rId7"/>
    <p:sldId id="297" r:id="rId8"/>
    <p:sldId id="298" r:id="rId9"/>
    <p:sldId id="299" r:id="rId10"/>
    <p:sldId id="300" r:id="rId11"/>
    <p:sldId id="304" r:id="rId12"/>
    <p:sldId id="262" r:id="rId13"/>
    <p:sldId id="263" r:id="rId14"/>
    <p:sldId id="264" r:id="rId15"/>
    <p:sldId id="265" r:id="rId16"/>
    <p:sldId id="266" r:id="rId17"/>
    <p:sldId id="267" r:id="rId18"/>
    <p:sldId id="322" r:id="rId19"/>
    <p:sldId id="301" r:id="rId20"/>
    <p:sldId id="320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0A0"/>
    <a:srgbClr val="E7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8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93E77-8BD3-A648-87D4-C5D2D7D8C76E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4F46-256C-3D43-9A45-845FA8CC6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B4E39-7FA6-C742-8253-895787F7718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EAB4E-334F-0043-B52E-1001B85E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6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36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69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87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1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to use synchronized clocks to fix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7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1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8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78756"/>
            <a:ext cx="11684000" cy="6298245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4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2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F3E-8D2D-8D4F-BA7F-C0A897C14CA0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4D44-32C8-FE4A-A262-B6F894323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fld id="{16883F3E-8D2D-8D4F-BA7F-C0A897C14CA0}" type="datetimeFigureOut">
              <a:rPr lang="en-US" smtClean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charset="0"/>
              </a:defRPr>
            </a:lvl1pPr>
          </a:lstStyle>
          <a:p>
            <a:fld id="{BA294D44-32C8-FE4A-A262-B6F894323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Time 2: Totally Ordered Multicast &amp; Vector Clocks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34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COS 418/518: Distributed Systems</a:t>
            </a:r>
          </a:p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Lecture </a:t>
            </a:r>
            <a:r>
              <a:rPr lang="en-US" dirty="0">
                <a:ea typeface="Helvetica Neue Medium" charset="0"/>
                <a:cs typeface="Helvetica Neue Medium" charset="0"/>
              </a:rPr>
              <a:t>6</a:t>
            </a:r>
            <a:endParaRPr 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dirty="0"/>
              <a:t>Wyatt Lloyd, Mike Freedman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24" y="2648345"/>
            <a:ext cx="1156753" cy="14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78791"/>
          </a:xfrm>
        </p:spPr>
        <p:txBody>
          <a:bodyPr>
            <a:noAutofit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FF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to all communication </a:t>
            </a:r>
            <a:r>
              <a:rPr lang="en-US" dirty="0">
                <a:solidFill>
                  <a:srgbClr val="FF0000"/>
                </a:solidFill>
              </a:rPr>
              <a:t>does not scale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FF0000"/>
                </a:solidFill>
              </a:rPr>
              <a:t>(performance?)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Q: a </a:t>
            </a:r>
            <a:r>
              <a:rPr lang="en-US" dirty="0">
                <a:sym typeface="Wingdings"/>
              </a:rPr>
              <a:t> b		=&gt;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</a:t>
            </a:r>
            <a:r>
              <a:rPr lang="en-US" dirty="0">
                <a:sym typeface="Wingdings"/>
              </a:rPr>
              <a:t>LC(a) &lt; LC(b) 	=&gt;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a || b		=&gt;	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8215" y="1834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ym typeface="Wingdings"/>
              </a:rPr>
              <a:t>				LC(a) &lt; LC(b)</a:t>
            </a:r>
          </a:p>
          <a:p>
            <a:pPr marL="0" indent="0">
              <a:buFont typeface="Arial"/>
              <a:buNone/>
            </a:pPr>
            <a:endParaRPr lang="en-US" dirty="0"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en-US" dirty="0">
                <a:sym typeface="Wingdings"/>
              </a:rPr>
              <a:t>				b -/-&gt; a	( a  b or a || b )</a:t>
            </a:r>
          </a:p>
          <a:p>
            <a:pPr marL="0" indent="0">
              <a:buFont typeface="Arial"/>
              <a:buNone/>
            </a:pPr>
            <a:endParaRPr lang="en-US" dirty="0"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en-US" dirty="0"/>
              <a:t>				nothing</a:t>
            </a:r>
          </a:p>
        </p:txBody>
      </p:sp>
    </p:spTree>
    <p:extLst>
      <p:ext uri="{BB962C8B-B14F-4D97-AF65-F5344CB8AC3E}">
        <p14:creationId xmlns:p14="http://schemas.microsoft.com/office/powerpoint/2010/main" val="183416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0" i="0" dirty="0" err="1">
                <a:latin typeface="Helvetica Neue Medium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b="0" i="0" dirty="0">
                <a:latin typeface="Helvetica Neue Medium" charset="0"/>
                <a:ea typeface="Helvetica Neue Medium" charset="0"/>
                <a:cs typeface="Helvetica Neue Medium" charset="0"/>
              </a:rPr>
              <a:t> clock timestamps do not capture causality</a:t>
            </a:r>
          </a:p>
          <a:p>
            <a:endParaRPr lang="en-US" b="0" i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b="0" i="0" dirty="0">
                <a:latin typeface="Helvetica Neue Medium" charset="0"/>
                <a:ea typeface="Helvetica Neue Medium" charset="0"/>
                <a:cs typeface="Helvetica Neue Medium" charset="0"/>
              </a:rPr>
              <a:t>Given two timestamps C(a) and C(z), want to know whether there’s a chain of events linking them:</a:t>
            </a:r>
          </a:p>
          <a:p>
            <a:endParaRPr lang="en-US" b="0" i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0" indent="0" algn="ctr">
              <a:buNone/>
            </a:pPr>
            <a:r>
              <a:rPr lang="en-US" b="0" i="0" dirty="0">
                <a:latin typeface="Helvetica Neue Medium" charset="0"/>
                <a:ea typeface="Helvetica Neue Medium" charset="0"/>
                <a:cs typeface="Helvetica Neue Medium" charset="0"/>
              </a:rPr>
              <a:t>a </a:t>
            </a:r>
            <a:r>
              <a:rPr lang="en-US" b="0" i="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 b  ...  y  z</a:t>
            </a:r>
          </a:p>
          <a:p>
            <a:pPr marL="0" indent="0" algn="ctr">
              <a:buNone/>
            </a:pPr>
            <a:endParaRPr lang="en-US" b="0" i="0" dirty="0">
              <a:latin typeface="Helvetica Neue Medium" charset="0"/>
              <a:ea typeface="Helvetica Neue Medium" charset="0"/>
              <a:cs typeface="Helvetica Neue Medium" charset="0"/>
              <a:sym typeface="Wingding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Lamport Clocks and Causality</a:t>
            </a:r>
          </a:p>
        </p:txBody>
      </p:sp>
    </p:spTree>
    <p:extLst>
      <p:ext uri="{BB962C8B-B14F-4D97-AF65-F5344CB8AC3E}">
        <p14:creationId xmlns:p14="http://schemas.microsoft.com/office/powerpoint/2010/main" val="303537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One integer can’t order events in more than one process</a:t>
            </a:r>
          </a:p>
          <a:p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So, a </a:t>
            </a:r>
            <a:r>
              <a:rPr lang="en-US" altLang="en-US" b="0" i="0" spc="0" dirty="0">
                <a:solidFill>
                  <a:srgbClr val="E775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Vector Clock (VC) 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is a vector of integers, one entry for each process in the entire distributed system</a:t>
            </a:r>
          </a:p>
          <a:p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lvl="1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Label event e with VC(e) = [c</a:t>
            </a:r>
            <a:r>
              <a:rPr lang="en-US" altLang="en-US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c</a:t>
            </a:r>
            <a:r>
              <a:rPr lang="en-US" altLang="en-US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2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…,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n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]</a:t>
            </a:r>
          </a:p>
          <a:p>
            <a:pPr lvl="2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Each entry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is a count of events in process k that causally precede e</a:t>
            </a:r>
          </a:p>
          <a:p>
            <a:pPr lvl="2"/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Vector clock: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4662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Initially, all vectors are [0, 0, …, 0]</a:t>
            </a:r>
          </a:p>
          <a:p>
            <a:pPr eaLnBrk="1" hangingPunct="1"/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eaLnBrk="1" hangingPunct="1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Two update rules:</a:t>
            </a:r>
          </a:p>
          <a:p>
            <a:pPr eaLnBrk="1" hangingPunct="1"/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For each local event on process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increment local entry c</a:t>
            </a:r>
            <a:r>
              <a:rPr lang="en-US" altLang="en-US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If process j receives message with vector [d</a:t>
            </a:r>
            <a:r>
              <a:rPr lang="en-US" altLang="en-US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d</a:t>
            </a:r>
            <a:r>
              <a:rPr lang="en-US" altLang="en-US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2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…,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d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n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]:</a:t>
            </a:r>
          </a:p>
          <a:p>
            <a:pPr lvl="1" eaLnBrk="1" hangingPunct="1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Set each local entry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= max{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d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}</a:t>
            </a:r>
          </a:p>
          <a:p>
            <a:pPr lvl="1" eaLnBrk="1" hangingPunct="1"/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Increment local entry </a:t>
            </a:r>
            <a:r>
              <a:rPr lang="en-US" altLang="en-US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altLang="en-US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j</a:t>
            </a:r>
            <a:endParaRPr lang="en-US" altLang="en-US" b="0" i="0" spc="0" baseline="-25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Vector clock: Update rules</a:t>
            </a:r>
          </a:p>
        </p:txBody>
      </p:sp>
    </p:spTree>
    <p:extLst>
      <p:ext uri="{BB962C8B-B14F-4D97-AF65-F5344CB8AC3E}">
        <p14:creationId xmlns:p14="http://schemas.microsoft.com/office/powerpoint/2010/main" val="11880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47800"/>
            <a:ext cx="6280283" cy="5224990"/>
          </a:xfrm>
        </p:spPr>
        <p:txBody>
          <a:bodyPr>
            <a:normAutofit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All processes’ VCs start at [0, 0, 0]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local update rule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Applying message rule</a:t>
            </a:r>
          </a:p>
          <a:p>
            <a:pPr lvl="1"/>
            <a:r>
              <a:rPr lang="en-US" sz="2800" dirty="0">
                <a:ea typeface="Helvetica Neue Medium" charset="0"/>
                <a:cs typeface="Helvetica Neue Medium" charset="0"/>
              </a:rPr>
              <a:t>Local vector clock piggybacks on inter-process 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Helvetica Neue Medium" charset="0"/>
                <a:cs typeface="Helvetica Neue Medium" charset="0"/>
              </a:rPr>
              <a:pPr>
                <a:defRPr/>
              </a:pPr>
              <a:t>15</a:t>
            </a:fld>
            <a:endParaRPr lang="en-US">
              <a:ea typeface="Helvetica Neue Medium" charset="0"/>
              <a:cs typeface="Helvetica Neue Medium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Vector clock: Example</a:t>
            </a:r>
          </a:p>
        </p:txBody>
      </p:sp>
      <p:cxnSp>
        <p:nvCxnSpPr>
          <p:cNvPr id="5" name="Straight Connector 4"/>
          <p:cNvCxnSpPr>
            <a:stCxn id="8" idx="2"/>
          </p:cNvCxnSpPr>
          <p:nvPr/>
        </p:nvCxnSpPr>
        <p:spPr>
          <a:xfrm>
            <a:off x="7856080" y="2392700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8893892" y="2411928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8" idx="2"/>
          </p:cNvCxnSpPr>
          <p:nvPr/>
        </p:nvCxnSpPr>
        <p:spPr>
          <a:xfrm>
            <a:off x="9932852" y="2409610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7565350" y="1811242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9" name="Oval 8"/>
          <p:cNvSpPr/>
          <p:nvPr/>
        </p:nvSpPr>
        <p:spPr>
          <a:xfrm>
            <a:off x="7787319" y="265151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87319" y="31729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1492" y="24478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3912" y="298483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</a:p>
        </p:txBody>
      </p:sp>
      <p:sp>
        <p:nvSpPr>
          <p:cNvPr id="14" name="Oval 13"/>
          <p:cNvSpPr/>
          <p:nvPr/>
        </p:nvSpPr>
        <p:spPr>
          <a:xfrm>
            <a:off x="8825131" y="348113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6730" y="34749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</a:p>
        </p:txBody>
      </p:sp>
      <p:cxnSp>
        <p:nvCxnSpPr>
          <p:cNvPr id="16" name="Straight Arrow Connector 15"/>
          <p:cNvCxnSpPr>
            <a:stCxn id="10" idx="6"/>
            <a:endCxn id="14" idx="2"/>
          </p:cNvCxnSpPr>
          <p:nvPr/>
        </p:nvCxnSpPr>
        <p:spPr>
          <a:xfrm>
            <a:off x="7924839" y="3241723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Process 16"/>
          <p:cNvSpPr/>
          <p:nvPr/>
        </p:nvSpPr>
        <p:spPr>
          <a:xfrm>
            <a:off x="8603970" y="1828151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18" name="Process 17"/>
          <p:cNvSpPr/>
          <p:nvPr/>
        </p:nvSpPr>
        <p:spPr>
          <a:xfrm>
            <a:off x="9642122" y="1828152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7727" y="5866463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Physical time ↓</a:t>
            </a:r>
          </a:p>
        </p:txBody>
      </p:sp>
      <p:sp>
        <p:nvSpPr>
          <p:cNvPr id="20" name="Oval 19"/>
          <p:cNvSpPr/>
          <p:nvPr/>
        </p:nvSpPr>
        <p:spPr>
          <a:xfrm>
            <a:off x="8825131" y="420462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800" y="402091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d</a:t>
            </a:r>
          </a:p>
        </p:txBody>
      </p:sp>
      <p:sp>
        <p:nvSpPr>
          <p:cNvPr id="30" name="Oval 29"/>
          <p:cNvSpPr/>
          <p:nvPr/>
        </p:nvSpPr>
        <p:spPr>
          <a:xfrm>
            <a:off x="9862521" y="45199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862521" y="286069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6191" y="267164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10428" y="4598425"/>
            <a:ext cx="280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f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111883">
            <a:off x="7851446" y="333326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64746" y="249703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62223" y="284710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23333" y="332526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15137" y="385611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65855" y="438450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[2,2,2]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59015" y="270242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[0,0,1]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8962651" y="4273383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188144">
            <a:off x="8880163" y="438331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2523" y="4579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8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47801"/>
            <a:ext cx="9601200" cy="4792133"/>
          </a:xfrm>
        </p:spPr>
        <p:txBody>
          <a:bodyPr>
            <a:normAutofit/>
          </a:bodyPr>
          <a:lstStyle/>
          <a:p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Rule for comparing vector timestamps:</a:t>
            </a: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= V(b) when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=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for all k</a:t>
            </a: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&lt; V(b) when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≤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for all k and V(a) ≠ V(b)</a:t>
            </a:r>
          </a:p>
          <a:p>
            <a:endParaRPr lang="en-US" sz="32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Concurrency: </a:t>
            </a: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|| V(b) if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&lt; b</a:t>
            </a:r>
            <a:r>
              <a:rPr lang="en-US" sz="3200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and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j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&gt;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j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some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j</a:t>
            </a:r>
          </a:p>
          <a:p>
            <a:endParaRPr lang="en-US" sz="32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Comparing vector timestamps</a:t>
            </a:r>
          </a:p>
        </p:txBody>
      </p:sp>
    </p:spTree>
    <p:extLst>
      <p:ext uri="{BB962C8B-B14F-4D97-AF65-F5344CB8AC3E}">
        <p14:creationId xmlns:p14="http://schemas.microsoft.com/office/powerpoint/2010/main" val="176295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V(w) &lt; V(z) then there is a chain of events linked by </a:t>
            </a:r>
            <a:b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                 Happens-Before (</a:t>
            </a: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b="0" i="0" spc="0" dirty="0">
              <a:latin typeface="Helvetica Neue Medium" charset="0"/>
              <a:ea typeface="Helvetica Neue Medium" charset="0"/>
              <a:cs typeface="Helvetica Neue Medium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</a:t>
            </a:r>
            <a:r>
              <a:rPr lang="en-US" sz="2400" b="0" i="0" spc="0" dirty="0">
                <a:solidFill>
                  <a:srgbClr val="E775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) || V(w) then there is </a:t>
            </a:r>
            <a:r>
              <a:rPr lang="en-US" sz="2400" b="0" i="0" spc="0" dirty="0">
                <a:solidFill>
                  <a:srgbClr val="E775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no</a:t>
            </a:r>
            <a:r>
              <a:rPr lang="en-US" sz="24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such chain of events between a and 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Vector clocks capture causality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593477" y="4201838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250465" y="4201838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526465" y="445634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526465" y="497779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76646" y="478966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x</a:t>
            </a:r>
          </a:p>
        </p:txBody>
      </p:sp>
      <p:sp>
        <p:nvSpPr>
          <p:cNvPr id="38" name="Oval 37"/>
          <p:cNvSpPr/>
          <p:nvPr/>
        </p:nvSpPr>
        <p:spPr>
          <a:xfrm>
            <a:off x="6180687" y="55009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9065" y="548149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y</a:t>
            </a:r>
          </a:p>
        </p:txBody>
      </p:sp>
      <p:cxnSp>
        <p:nvCxnSpPr>
          <p:cNvPr id="40" name="Straight Arrow Connector 39"/>
          <p:cNvCxnSpPr>
            <a:stCxn id="36" idx="6"/>
            <a:endCxn id="38" idx="2"/>
          </p:cNvCxnSpPr>
          <p:nvPr/>
        </p:nvCxnSpPr>
        <p:spPr>
          <a:xfrm>
            <a:off x="3663985" y="5046554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180687" y="622443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8708" y="424559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[1,0,0]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77643" y="4815722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charset="0"/>
                <a:ea typeface="Helvetica Neue Medium" charset="0"/>
                <a:cs typeface="Helvetica Neue Medium" charset="0"/>
              </a:rPr>
              <a:t>[2,0,0]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7247" y="5338874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[2,1,0]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03244" y="6009850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[2,2,0]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44207" y="424558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w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29683" y="60012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z</a:t>
            </a:r>
          </a:p>
        </p:txBody>
      </p:sp>
      <p:sp>
        <p:nvSpPr>
          <p:cNvPr id="29" name="Process 28"/>
          <p:cNvSpPr/>
          <p:nvPr/>
        </p:nvSpPr>
        <p:spPr>
          <a:xfrm>
            <a:off x="3297901" y="3620379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</a:p>
        </p:txBody>
      </p:sp>
      <p:sp>
        <p:nvSpPr>
          <p:cNvPr id="30" name="Process 29"/>
          <p:cNvSpPr/>
          <p:nvPr/>
        </p:nvSpPr>
        <p:spPr>
          <a:xfrm>
            <a:off x="5952219" y="3619219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sp>
        <p:nvSpPr>
          <p:cNvPr id="31" name="Process 30"/>
          <p:cNvSpPr/>
          <p:nvPr/>
        </p:nvSpPr>
        <p:spPr>
          <a:xfrm>
            <a:off x="8621572" y="3618061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P3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8913460" y="4200680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8" idx="4"/>
            <a:endCxn id="47" idx="0"/>
          </p:cNvCxnSpPr>
          <p:nvPr/>
        </p:nvCxnSpPr>
        <p:spPr>
          <a:xfrm>
            <a:off x="6249447" y="5638467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4"/>
            <a:endCxn id="36" idx="0"/>
          </p:cNvCxnSpPr>
          <p:nvPr/>
        </p:nvCxnSpPr>
        <p:spPr>
          <a:xfrm>
            <a:off x="3595225" y="4593868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491840" y="4476422"/>
            <a:ext cx="1537252" cy="523220"/>
            <a:chOff x="4595752" y="4199049"/>
            <a:chExt cx="1537252" cy="523220"/>
          </a:xfrm>
        </p:grpSpPr>
        <p:sp>
          <p:nvSpPr>
            <p:cNvPr id="42" name="TextBox 41"/>
            <p:cNvSpPr txBox="1"/>
            <p:nvPr/>
          </p:nvSpPr>
          <p:spPr>
            <a:xfrm>
              <a:off x="5081113" y="4225337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 Neue Medium" charset="0"/>
                  <a:ea typeface="Helvetica Neue Medium" charset="0"/>
                  <a:cs typeface="Helvetica Neue Medium" charset="0"/>
                </a:rPr>
                <a:t>[0,0,1]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95752" y="419904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47801"/>
            <a:ext cx="9601200" cy="4792133"/>
          </a:xfrm>
        </p:spPr>
        <p:txBody>
          <a:bodyPr>
            <a:normAutofit/>
          </a:bodyPr>
          <a:lstStyle/>
          <a:p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Rule for comparing vector timestamps:</a:t>
            </a: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= V(b) when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=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for all k</a:t>
            </a:r>
          </a:p>
          <a:p>
            <a:pPr lvl="2"/>
            <a:r>
              <a:rPr lang="en-US" sz="2800" dirty="0">
                <a:ea typeface="Helvetica Neue Medium" charset="0"/>
                <a:cs typeface="Helvetica Neue Medium" charset="0"/>
              </a:rPr>
              <a:t>They are the same event</a:t>
            </a:r>
            <a:endParaRPr lang="en-US" sz="28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&lt; V(b) when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≤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k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for all k and V(a) ≠ V(b)</a:t>
            </a:r>
          </a:p>
          <a:p>
            <a:pPr lvl="2"/>
            <a:r>
              <a:rPr lang="en-US" sz="2800" dirty="0">
                <a:ea typeface="Helvetica Neue Medium" charset="0"/>
                <a:cs typeface="Helvetica Neue Medium" charset="0"/>
              </a:rPr>
              <a:t>a </a:t>
            </a:r>
            <a:r>
              <a:rPr lang="en-US" sz="2800" dirty="0">
                <a:ea typeface="Helvetica Neue Medium" charset="0"/>
                <a:cs typeface="Helvetica Neue Medium" charset="0"/>
                <a:sym typeface="Wingdings"/>
              </a:rPr>
              <a:t> b</a:t>
            </a:r>
            <a:endParaRPr lang="en-US" sz="28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sz="32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Concurrency: </a:t>
            </a:r>
          </a:p>
          <a:p>
            <a:pPr lvl="1"/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V(a) || V(b) if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&lt; b</a:t>
            </a:r>
            <a:r>
              <a:rPr lang="en-US" sz="3200" b="0" i="0" spc="0" baseline="-25000" dirty="0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and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a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j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 &gt;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b</a:t>
            </a:r>
            <a:r>
              <a:rPr lang="en-US" sz="3200" b="0" i="0" spc="0" baseline="-25000" dirty="0" err="1">
                <a:latin typeface="Helvetica Neue Medium" charset="0"/>
                <a:ea typeface="Helvetica Neue Medium" charset="0"/>
                <a:cs typeface="Helvetica Neue Medium" charset="0"/>
              </a:rPr>
              <a:t>j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some </a:t>
            </a:r>
            <a:r>
              <a:rPr lang="en-US" sz="3200" b="0" i="0" spc="0" dirty="0" err="1">
                <a:latin typeface="Helvetica Neue Medium" charset="0"/>
                <a:ea typeface="Helvetica Neue Medium" charset="0"/>
                <a:cs typeface="Helvetica Neue Medium" charset="0"/>
              </a:rPr>
              <a:t>i</a:t>
            </a:r>
            <a:r>
              <a:rPr lang="en-US" sz="3200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, j</a:t>
            </a:r>
          </a:p>
          <a:p>
            <a:pPr lvl="2"/>
            <a:r>
              <a:rPr lang="en-US" sz="2800" dirty="0">
                <a:ea typeface="Helvetica Neue Medium" charset="0"/>
                <a:cs typeface="Helvetica Neue Medium" charset="0"/>
              </a:rPr>
              <a:t>a || b</a:t>
            </a:r>
            <a:endParaRPr lang="en-US" sz="28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sz="3200" b="0" i="0" spc="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spc="0" dirty="0">
                <a:latin typeface="Helvetica Neue Medium" charset="0"/>
                <a:ea typeface="Helvetica Neue Medium" charset="0"/>
                <a:cs typeface="Helvetica Neue Medium" charset="0"/>
              </a:rPr>
              <a:t>Comparing vector timestamps</a:t>
            </a:r>
          </a:p>
        </p:txBody>
      </p:sp>
    </p:spTree>
    <p:extLst>
      <p:ext uri="{BB962C8B-B14F-4D97-AF65-F5344CB8AC3E}">
        <p14:creationId xmlns:p14="http://schemas.microsoft.com/office/powerpoint/2010/main" val="142912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7846" y="178757"/>
            <a:ext cx="10415954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0" spc="0" dirty="0">
                <a:ea typeface="Helvetica Neue Medium" charset="0"/>
                <a:cs typeface="Helvetica Neue Medium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6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0" spc="0" dirty="0">
                <a:ea typeface="Helvetica Neue Medium" charset="0"/>
                <a:cs typeface="Helvetica Neue Medium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i="0" spc="0" dirty="0">
                <a:ea typeface="Helvetica Neue Medium" charset="0"/>
                <a:cs typeface="Helvetica Neue Medium" charset="0"/>
              </a:rPr>
              <a:t>	Conclusion: </a:t>
            </a:r>
            <a:r>
              <a:rPr lang="en-US" sz="3200" dirty="0"/>
              <a:t>z -/-&gt; </a:t>
            </a:r>
            <a:r>
              <a:rPr lang="en-US" sz="3200" dirty="0">
                <a:sym typeface="Wingdings"/>
              </a:rPr>
              <a:t>a, i.e., either a  z or a || z</a:t>
            </a:r>
            <a:endParaRPr lang="en-US" sz="3600" i="0" spc="0" dirty="0">
              <a:solidFill>
                <a:srgbClr val="FF0000"/>
              </a:solidFill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600" i="0" spc="0" dirty="0">
              <a:ea typeface="Helvetica Neue Medium" charset="0"/>
              <a:cs typeface="Helvetica Neue Medium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0" spc="0" dirty="0">
                <a:ea typeface="Helvetica Neue Medium" charset="0"/>
                <a:cs typeface="Helvetica Neue Medium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dirty="0">
                <a:ea typeface="Helvetica Neue Medium" charset="0"/>
                <a:cs typeface="Helvetica Neue Medium" charset="0"/>
              </a:rPr>
              <a:t>	</a:t>
            </a:r>
            <a:r>
              <a:rPr lang="en-US" sz="3200" i="0" spc="0" dirty="0">
                <a:ea typeface="Helvetica Neue Medium" charset="0"/>
                <a:cs typeface="Helvetica Neue Medium" charset="0"/>
              </a:rPr>
              <a:t>Conclusion: </a:t>
            </a:r>
            <a:r>
              <a:rPr lang="en-US" sz="3200" dirty="0"/>
              <a:t>a </a:t>
            </a:r>
            <a:r>
              <a:rPr lang="en-US" sz="3200" dirty="0">
                <a:sym typeface="Wingdings"/>
              </a:rPr>
              <a:t> z</a:t>
            </a:r>
            <a:endParaRPr lang="en-US" altLang="en-US" sz="3600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846" y="5129960"/>
            <a:ext cx="9683261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charset="0"/>
                <a:ea typeface="Helvetica Neue Medium" charset="0"/>
                <a:cs typeface="Helvetica Neue Medium" charset="0"/>
              </a:rPr>
              <a:t>Vector clock timestamps precisely capture happens-before </a:t>
            </a:r>
            <a:r>
              <a:rPr lang="en-US" sz="3600">
                <a:latin typeface="Helvetica Neue Medium" charset="0"/>
                <a:ea typeface="Helvetica Neue Medium" charset="0"/>
                <a:cs typeface="Helvetica Neue Medium" charset="0"/>
              </a:rPr>
              <a:t>relation (potential causality)</a:t>
            </a:r>
            <a:endParaRPr lang="en-US" sz="3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5" y="3109218"/>
            <a:ext cx="4610100" cy="2859115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38200" y="1447801"/>
            <a:ext cx="9601200" cy="13520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150" dirty="0"/>
              <a:t>Motivation: Multi-site database replication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85" y="2923180"/>
            <a:ext cx="1392831" cy="1353358"/>
          </a:xfrm>
          <a:prstGeom prst="rect">
            <a:avLst/>
          </a:prstGeom>
        </p:spPr>
      </p:pic>
      <p:sp>
        <p:nvSpPr>
          <p:cNvPr id="14" name="Can 13"/>
          <p:cNvSpPr/>
          <p:nvPr/>
        </p:nvSpPr>
        <p:spPr>
          <a:xfrm>
            <a:off x="7862636" y="401430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057" y="458592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4087" y="4163318"/>
            <a:ext cx="1599319" cy="814703"/>
            <a:chOff x="1110086" y="4163317"/>
            <a:chExt cx="1599319" cy="814703"/>
          </a:xfrm>
        </p:grpSpPr>
        <p:sp>
          <p:nvSpPr>
            <p:cNvPr id="13" name="Can 12"/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0086" y="4331689"/>
              <a:ext cx="1487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3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5" y="3109218"/>
            <a:ext cx="4610100" cy="2859115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38200" y="1447801"/>
            <a:ext cx="10515600" cy="1352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  <a:p>
            <a:pPr lvl="1"/>
            <a:r>
              <a:rPr lang="en-US" dirty="0"/>
              <a:t>Client sends reads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150" dirty="0"/>
              <a:t>The consequences of concurrent updates</a:t>
            </a:r>
          </a:p>
        </p:txBody>
      </p:sp>
      <p:sp>
        <p:nvSpPr>
          <p:cNvPr id="13" name="Can 12"/>
          <p:cNvSpPr/>
          <p:nvPr/>
        </p:nvSpPr>
        <p:spPr>
          <a:xfrm>
            <a:off x="3756117" y="416331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862636" y="401430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20" idx="3"/>
            <a:endCxn id="13" idx="0"/>
          </p:cNvCxnSpPr>
          <p:nvPr/>
        </p:nvCxnSpPr>
        <p:spPr>
          <a:xfrm>
            <a:off x="3661463" y="3642657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0" idx="3"/>
            <a:endCxn id="14" idx="2"/>
          </p:cNvCxnSpPr>
          <p:nvPr/>
        </p:nvCxnSpPr>
        <p:spPr>
          <a:xfrm>
            <a:off x="3661463" y="3642656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4" idx="0"/>
            <a:endCxn id="14" idx="3"/>
          </p:cNvCxnSpPr>
          <p:nvPr/>
        </p:nvCxnSpPr>
        <p:spPr>
          <a:xfrm rot="16200000" flipV="1">
            <a:off x="7872018" y="4769022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4" idx="0"/>
            <a:endCxn id="13" idx="4"/>
          </p:cNvCxnSpPr>
          <p:nvPr/>
        </p:nvCxnSpPr>
        <p:spPr>
          <a:xfrm rot="16200000" flipV="1">
            <a:off x="5880440" y="2777443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617587" y="3179067"/>
            <a:ext cx="6117737" cy="2663574"/>
            <a:chOff x="1093586" y="3179067"/>
            <a:chExt cx="6117737" cy="2663574"/>
          </a:xfrm>
        </p:grpSpPr>
        <p:sp>
          <p:nvSpPr>
            <p:cNvPr id="18" name="Smiley Face 1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03262" y="426148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51200" y="39749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07159" y="466159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17368" y="5063861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51199" y="437996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58252" y="4780072"/>
            <a:ext cx="87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4520" y="3215166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Updates should have been performed in the same order at each copy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5" grpId="0"/>
      <p:bldP spid="45" grpId="1"/>
      <p:bldP spid="46" grpId="0"/>
      <p:bldP spid="47" grpId="0"/>
      <p:bldP spid="47" grpId="1"/>
      <p:bldP spid="48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518525"/>
            <a:ext cx="9601200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Client sends update to one replica site </a:t>
            </a:r>
            <a:r>
              <a:rPr lang="en-US" i="1" dirty="0">
                <a:ea typeface="Helvetica Neue Medium" charset="0"/>
                <a:cs typeface="Helvetica Neue Medium" charset="0"/>
              </a:rPr>
              <a:t>j</a:t>
            </a:r>
          </a:p>
          <a:p>
            <a:pPr lvl="1"/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Replica assigns it Lamport timestamp C</a:t>
            </a:r>
            <a:r>
              <a:rPr lang="en-US" i="1" baseline="-25000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r>
              <a:rPr lang="en-US" baseline="-25000" dirty="0">
                <a:ea typeface="Helvetica Neue Medium" charset="0"/>
                <a:cs typeface="Helvetica Neue Medium" charset="0"/>
                <a:sym typeface="Wingdings"/>
              </a:rPr>
              <a:t> </a:t>
            </a:r>
            <a:r>
              <a:rPr lang="en-US" dirty="0">
                <a:ea typeface="Helvetica Neue Medium" charset="0"/>
                <a:cs typeface="Helvetica Neue Medium" charset="0"/>
                <a:sym typeface="Wingdings"/>
              </a:rPr>
              <a:t>. </a:t>
            </a:r>
            <a:r>
              <a:rPr lang="en-US" i="1" dirty="0">
                <a:ea typeface="Helvetica Neue Medium" charset="0"/>
                <a:cs typeface="Helvetica Neue Medium" charset="0"/>
                <a:sym typeface="Wingdings"/>
              </a:rPr>
              <a:t>j</a:t>
            </a:r>
            <a:endParaRPr lang="en-US" i="1" dirty="0">
              <a:ea typeface="Helvetica Neue Medium" charset="0"/>
              <a:cs typeface="Helvetica Neue Medium" charset="0"/>
            </a:endParaRPr>
          </a:p>
          <a:p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dirty="0">
                <a:ea typeface="Helvetica Neue Medium" charset="0"/>
                <a:cs typeface="Helvetica Neue Medium" charset="0"/>
              </a:rPr>
              <a:t>Key idea: Place events into a sorted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local queue</a:t>
            </a:r>
            <a:endParaRPr lang="en-US" dirty="0">
              <a:ea typeface="Helvetica Neue Medium" charset="0"/>
              <a:cs typeface="Helvetica Neue Medium" charset="0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Sorted </a:t>
            </a:r>
            <a:r>
              <a:rPr lang="en-US" dirty="0">
                <a:ea typeface="Helvetica Neue Medium" charset="0"/>
                <a:cs typeface="Helvetica Neue Medium" charset="0"/>
              </a:rPr>
              <a:t>by increasing Lamport timestamps</a:t>
            </a:r>
          </a:p>
          <a:p>
            <a:endParaRPr lang="en-US" dirty="0">
              <a:ea typeface="Helvetica Neue Medium" charset="0"/>
              <a:cs typeface="Helvetica Neue Medium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 Medium" charset="0"/>
                <a:cs typeface="Helvetica Neue Medium" charset="0"/>
              </a:rPr>
              <a:t>Totally-Ordered Multicast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35322" y="4982311"/>
            <a:ext cx="4105970" cy="1353578"/>
            <a:chOff x="2162790" y="4654918"/>
            <a:chExt cx="4105970" cy="1353578"/>
          </a:xfrm>
        </p:grpSpPr>
        <p:sp>
          <p:nvSpPr>
            <p:cNvPr id="5" name="Can 4"/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P1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Document 10"/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  <p:sp>
          <p:nvSpPr>
            <p:cNvPr id="13" name="Document 12"/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Example: P1’s</a:t>
              </a:r>
            </a:p>
            <a:p>
              <a:r>
                <a:rPr lang="en-US" dirty="0">
                  <a:latin typeface="Helvetica Neue Medium" charset="0"/>
                  <a:ea typeface="Helvetica Neue Medium" charset="0"/>
                  <a:cs typeface="Helvetica Neue Medium" charset="0"/>
                </a:rPr>
                <a:t>local queue: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Helvetica Neue Medium" charset="0"/>
                <a:cs typeface="Helvetica Neue Medium" charset="0"/>
              </a:rPr>
              <a:pPr>
                <a:defRPr/>
              </a:pPr>
              <a:t>4</a:t>
            </a:fld>
            <a:endParaRPr lang="en-US">
              <a:ea typeface="Helvetica Neue Medium" charset="0"/>
              <a:cs typeface="Helvetica Neue Med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200" y="1721543"/>
            <a:ext cx="876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Goal: All sites apply updates in (same) Lamport clock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4251" y="497728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charset="0"/>
                <a:ea typeface="Helvetica Neue Medium" charset="0"/>
                <a:cs typeface="Helvetica Neue Medium" charset="0"/>
                <a:sym typeface="Wingdings"/>
              </a:rPr>
              <a:t> </a:t>
            </a:r>
            <a:r>
              <a:rPr lang="en-US">
                <a:latin typeface="Helvetica Neue Medium" charset="0"/>
                <a:ea typeface="Helvetica Neue Medium" charset="0"/>
                <a:cs typeface="Helvetica Neue Medium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182337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523259" y="1306680"/>
            <a:ext cx="0" cy="525023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431507" y="1306680"/>
            <a:ext cx="0" cy="525023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Process 6"/>
          <p:cNvSpPr/>
          <p:nvPr/>
        </p:nvSpPr>
        <p:spPr>
          <a:xfrm>
            <a:off x="3143249" y="546660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455109" y="169272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55109" y="23200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32" y="1434593"/>
            <a:ext cx="330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a) Add Alice to Bank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66842" y="2105254"/>
            <a:ext cx="369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b) Alice deposits $1000</a:t>
            </a:r>
          </a:p>
        </p:txBody>
      </p:sp>
      <p:sp>
        <p:nvSpPr>
          <p:cNvPr id="13" name="Oval 12"/>
          <p:cNvSpPr/>
          <p:nvPr/>
        </p:nvSpPr>
        <p:spPr>
          <a:xfrm>
            <a:off x="5365710" y="260617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endCxn id="13" idx="2"/>
          </p:cNvCxnSpPr>
          <p:nvPr/>
        </p:nvCxnSpPr>
        <p:spPr>
          <a:xfrm>
            <a:off x="3586117" y="2371410"/>
            <a:ext cx="1779593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Process 15"/>
          <p:cNvSpPr/>
          <p:nvPr/>
        </p:nvSpPr>
        <p:spPr>
          <a:xfrm>
            <a:off x="5054204" y="552968"/>
            <a:ext cx="760020" cy="76002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64410" y="6272353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8" name="Oval 27"/>
          <p:cNvSpPr/>
          <p:nvPr/>
        </p:nvSpPr>
        <p:spPr>
          <a:xfrm>
            <a:off x="3464778" y="554001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360973" y="55932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541519" y="3096562"/>
            <a:ext cx="1809708" cy="33947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89269" y="2856032"/>
            <a:ext cx="38979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c) Remove Alice from Bank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366842" y="5357418"/>
            <a:ext cx="365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e) Alice deposits $100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366841" y="3865426"/>
            <a:ext cx="369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d) Re-add Alice to Bank</a:t>
            </a:r>
          </a:p>
        </p:txBody>
      </p:sp>
      <p:sp>
        <p:nvSpPr>
          <p:cNvPr id="40" name="Oval 39"/>
          <p:cNvSpPr/>
          <p:nvPr/>
        </p:nvSpPr>
        <p:spPr>
          <a:xfrm>
            <a:off x="5365710" y="301018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455109" y="338652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589609" y="1743537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365710" y="197288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455109" y="405078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365710" y="4350790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600505" y="4116029"/>
            <a:ext cx="1774856" cy="30352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89269" y="5377944"/>
            <a:ext cx="334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f) 1% interest payment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74469" y="1665425"/>
            <a:ext cx="499832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 Neue Medium" charset="0"/>
                <a:ea typeface="Helvetica Neue Medium" charset="0"/>
                <a:cs typeface="Helvetica Neue Medium" charset="0"/>
              </a:rPr>
              <a:t>Q2) What are all the valid </a:t>
            </a:r>
            <a:r>
              <a:rPr lang="en-US" sz="2400" i="1" dirty="0" err="1">
                <a:latin typeface="Helvetica Neue Medium" charset="0"/>
                <a:ea typeface="Helvetica Neue Medium" charset="0"/>
                <a:cs typeface="Helvetica Neue Medium" charset="0"/>
              </a:rPr>
              <a:t>lamport</a:t>
            </a:r>
            <a:r>
              <a:rPr lang="en-US" sz="2400" i="1" dirty="0">
                <a:latin typeface="Helvetica Neue Medium" charset="0"/>
                <a:ea typeface="Helvetica Neue Medium" charset="0"/>
                <a:cs typeface="Helvetica Neue Medium" charset="0"/>
              </a:rPr>
              <a:t> timestamp total orders of a—f?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74469" y="546660"/>
            <a:ext cx="500189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 Neue Medium" charset="0"/>
                <a:ea typeface="Helvetica Neue Medium" charset="0"/>
                <a:cs typeface="Helvetica Neue Medium" charset="0"/>
              </a:rPr>
              <a:t>Q1) What is bad about using order </a:t>
            </a:r>
            <a:r>
              <a:rPr lang="en-US" sz="2400" i="1" dirty="0" err="1">
                <a:latin typeface="Helvetica Neue Medium" charset="0"/>
                <a:ea typeface="Helvetica Neue Medium" charset="0"/>
                <a:cs typeface="Helvetica Neue Medium" charset="0"/>
              </a:rPr>
              <a:t>a,b,d,c</a:t>
            </a:r>
            <a:r>
              <a:rPr lang="en-US" sz="2400" i="1" dirty="0">
                <a:latin typeface="Helvetica Neue Medium" charset="0"/>
                <a:ea typeface="Helvetica Neue Medium" charset="0"/>
                <a:cs typeface="Helvetica Neue Medium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13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8372" y="1690688"/>
            <a:ext cx="11215255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On receiving an update from client, broadcast to others (including yourself)</a:t>
            </a:r>
          </a:p>
          <a:p>
            <a:pPr lvl="1"/>
            <a:r>
              <a:rPr lang="en-US" sz="2000" dirty="0"/>
              <a:t>(Node -&gt; node communication is FIFO and asynchronous)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Broadcast an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acknowledgement message </a:t>
            </a:r>
            <a:r>
              <a:rPr lang="en-US" sz="2000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sz="2000" dirty="0"/>
          </a:p>
          <a:p>
            <a:pPr marL="520700" indent="-514350">
              <a:buFont typeface="+mj-lt"/>
              <a:buAutoNum type="arabicPeriod"/>
            </a:pPr>
            <a:r>
              <a:rPr lang="en-US" sz="2400" dirty="0"/>
              <a:t>On receiving an acknowledgement:</a:t>
            </a:r>
          </a:p>
          <a:p>
            <a:pPr lvl="1"/>
            <a:r>
              <a:rPr lang="en-US" sz="2000" dirty="0"/>
              <a:t>Mark corresponding update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acknowledged </a:t>
            </a:r>
            <a:r>
              <a:rPr lang="en-US" sz="2000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sz="2400" dirty="0"/>
          </a:p>
          <a:p>
            <a:pPr marL="52070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sz="2400" dirty="0"/>
              <a:t>updates </a:t>
            </a:r>
            <a:r>
              <a:rPr lang="en-US" sz="2400" u="sng" dirty="0"/>
              <a:t>everyone</a:t>
            </a:r>
            <a:r>
              <a:rPr lang="en-US" sz="2400" dirty="0"/>
              <a:t> has ack’ed from </a:t>
            </a:r>
            <a:r>
              <a:rPr lang="en-US" sz="2400" u="sng" dirty="0"/>
              <a:t>head</a:t>
            </a:r>
            <a:r>
              <a:rPr lang="en-US" sz="2400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6">
                    <a:lumMod val="75000"/>
                  </a:schemeClr>
                </a:solidFill>
              </a:rPr>
              <a:t>(Almost correct)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5829300" y="2165654"/>
            <a:ext cx="4610100" cy="2148151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1676401" y="142058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Helvetica Neue Medium" charset="0"/>
                <a:cs typeface="Helvetica Neue Medium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$</a:t>
            </a:r>
            <a:r>
              <a:rPr lang="en-US" sz="2400" spc="-100" dirty="0">
                <a:ea typeface="Helvetica Neue Medium" charset="0"/>
                <a:cs typeface="Helvetica Neue Medium" charset="0"/>
              </a:rPr>
              <a:t>, P2 queues </a:t>
            </a:r>
            <a:r>
              <a:rPr lang="en-US" sz="2400" spc="-1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endParaRPr lang="en-US" sz="2400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ack’s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</a:p>
          <a:p>
            <a:pPr lvl="1"/>
            <a:r>
              <a:rPr lang="en-US" spc="-150" dirty="0">
                <a:ea typeface="Helvetica Neue Medium" charset="0"/>
                <a:cs typeface="Helvetica Neue Medium" charset="0"/>
              </a:rPr>
              <a:t>P1 marks </a:t>
            </a:r>
            <a:r>
              <a:rPr lang="en-US" spc="-15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pc="-15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</a:p>
          <a:p>
            <a:pPr lvl="1"/>
            <a:endParaRPr lang="en-US" dirty="0">
              <a:ea typeface="Helvetica Neue Medium" charset="0"/>
              <a:cs typeface="Helvetica Neue Medium" charset="0"/>
            </a:endParaRPr>
          </a:p>
          <a:p>
            <a:r>
              <a:rPr lang="en-US" sz="2400" dirty="0">
                <a:ea typeface="Helvetica Neue Medium" charset="0"/>
                <a:cs typeface="Helvetica Neue Medium" charset="0"/>
              </a:rPr>
              <a:t>P2 marks </a:t>
            </a:r>
            <a:r>
              <a:rPr lang="en-US" sz="2400" dirty="0">
                <a:solidFill>
                  <a:schemeClr val="accent4"/>
                </a:solidFill>
                <a:ea typeface="Helvetica Neue Medium" charset="0"/>
                <a:cs typeface="Helvetica Neue Medium" charset="0"/>
              </a:rPr>
              <a:t>%</a:t>
            </a:r>
            <a:r>
              <a:rPr lang="en-US" sz="2400" dirty="0">
                <a:ea typeface="Helvetica Neue Medium" charset="0"/>
                <a:cs typeface="Helvetica Neue Medium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Helvetica Neue Medium" charset="0"/>
                <a:cs typeface="Helvetica Neue Medium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Helvetica Neue Medium" charset="0"/>
              <a:cs typeface="Helvetica Neue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spc="-150" dirty="0">
                <a:ea typeface="Helvetica Neue Medium" charset="0"/>
                <a:cs typeface="Helvetica Neue Medium" charset="0"/>
              </a:rPr>
              <a:t>Totally-Ordered Multicast </a:t>
            </a:r>
            <a:r>
              <a:rPr lang="en-US" sz="3300" spc="-150" baseline="30000" dirty="0">
                <a:solidFill>
                  <a:schemeClr val="accent6">
                    <a:lumMod val="75000"/>
                  </a:schemeClr>
                </a:solidFill>
                <a:ea typeface="Helvetica Neue Medium" charset="0"/>
                <a:cs typeface="Helvetica Neue Medium" charset="0"/>
              </a:rPr>
              <a:t>(Almost correct)</a:t>
            </a:r>
          </a:p>
        </p:txBody>
      </p:sp>
      <p:sp>
        <p:nvSpPr>
          <p:cNvPr id="13" name="Can 12"/>
          <p:cNvSpPr/>
          <p:nvPr/>
        </p:nvSpPr>
        <p:spPr>
          <a:xfrm>
            <a:off x="5713962" y="250879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Can 13"/>
          <p:cNvSpPr/>
          <p:nvPr/>
        </p:nvSpPr>
        <p:spPr>
          <a:xfrm>
            <a:off x="9820481" y="235977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949820" y="303110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60109" y="288424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89224" y="314944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3" name="Straight Arrow Connector 32"/>
          <p:cNvCxnSpPr>
            <a:stCxn id="30" idx="6"/>
          </p:cNvCxnSpPr>
          <p:nvPr/>
        </p:nvCxnSpPr>
        <p:spPr>
          <a:xfrm>
            <a:off x="6026745" y="321820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468501" y="2585234"/>
            <a:ext cx="1097084" cy="611842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8684524" y="162798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680771" y="205797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83283" y="163014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79530" y="206013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304141" y="1387776"/>
            <a:ext cx="1085035" cy="67415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08812" y="1384811"/>
            <a:ext cx="1076107" cy="675327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9995166" y="315595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895480" y="33533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6033000" y="322471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507308" y="2574748"/>
            <a:ext cx="1085035" cy="674158"/>
            <a:chOff x="7251414" y="2534353"/>
            <a:chExt cx="1085035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9999513" y="35617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58" name="Straight Arrow Connector 57"/>
          <p:cNvCxnSpPr>
            <a:stCxn id="40" idx="6"/>
            <a:endCxn id="57" idx="2"/>
          </p:cNvCxnSpPr>
          <p:nvPr/>
        </p:nvCxnSpPr>
        <p:spPr>
          <a:xfrm>
            <a:off x="6033001" y="342207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8718266" y="3698108"/>
            <a:ext cx="939010" cy="423104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718267" y="1379832"/>
            <a:ext cx="1076107" cy="675327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718267" y="1380949"/>
            <a:ext cx="1085035" cy="67415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88" name="Document 87"/>
          <p:cNvSpPr/>
          <p:nvPr/>
        </p:nvSpPr>
        <p:spPr>
          <a:xfrm>
            <a:off x="9882836" y="378512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15868" y="187796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932605" y="188037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926783" y="187049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99" name="Notched Right Arrow 98"/>
          <p:cNvSpPr/>
          <p:nvPr/>
        </p:nvSpPr>
        <p:spPr>
          <a:xfrm rot="192280">
            <a:off x="7978118" y="362539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220115" y="6056782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spc="-150" dirty="0" err="1">
                <a:latin typeface="Helvetica Neue Medium" charset="0"/>
                <a:ea typeface="Helvetica Neue Medium" charset="0"/>
                <a:cs typeface="Helvetica Neue Medium" charset="0"/>
              </a:rPr>
              <a:t>Acks</a:t>
            </a:r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Helvetica Neue Medium" charset="0"/>
                <a:cs typeface="Helvetica Neue Medium" charset="0"/>
              </a:rPr>
              <a:pPr>
                <a:defRPr/>
              </a:pPr>
              <a:t>7</a:t>
            </a:fld>
            <a:endParaRPr lang="en-US">
              <a:ea typeface="Helvetica Neue Medium" charset="0"/>
              <a:cs typeface="Helvetica Neue Medium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97171" y="404192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✘  P2 processes %</a:t>
            </a:r>
          </a:p>
        </p:txBody>
      </p:sp>
      <p:sp>
        <p:nvSpPr>
          <p:cNvPr id="50" name="Notched Right Arrow 49"/>
          <p:cNvSpPr/>
          <p:nvPr/>
        </p:nvSpPr>
        <p:spPr>
          <a:xfrm rot="16200000">
            <a:off x="6357116" y="222557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6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40" grpId="0" animBg="1"/>
      <p:bldP spid="57" grpId="0" animBg="1"/>
      <p:bldP spid="88" grpId="0" animBg="1"/>
      <p:bldP spid="95" grpId="0" animBg="1"/>
      <p:bldP spid="97" grpId="0" animBg="1"/>
      <p:bldP spid="98" grpId="0" animBg="1"/>
      <p:bldP spid="98" grpId="1" animBg="1"/>
      <p:bldP spid="99" grpId="0" animBg="1"/>
      <p:bldP spid="5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200" y="2493073"/>
            <a:ext cx="10515600" cy="1612762"/>
          </a:xfrm>
          <a:prstGeom prst="roundRect">
            <a:avLst>
              <a:gd name="adj" fmla="val 7756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6887" y="1825625"/>
            <a:ext cx="11234057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queue, if received update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br>
              <a:rPr lang="en-US" dirty="0"/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acknowledged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ack’ed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D29C-13D7-3846-B1B1-4786208EEB0B}"/>
              </a:ext>
            </a:extLst>
          </p:cNvPr>
          <p:cNvSpPr txBox="1"/>
          <p:nvPr/>
        </p:nvSpPr>
        <p:spPr>
          <a:xfrm>
            <a:off x="4522273" y="6176963"/>
            <a:ext cx="314745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 Neue Medium" charset="0"/>
                <a:ea typeface="Helvetica Neue Medium" charset="0"/>
                <a:cs typeface="Helvetica Neue Medium" charset="0"/>
              </a:rPr>
              <a:t>Why is this correct?</a:t>
            </a:r>
          </a:p>
        </p:txBody>
      </p:sp>
    </p:spTree>
    <p:extLst>
      <p:ext uri="{BB962C8B-B14F-4D97-AF65-F5344CB8AC3E}">
        <p14:creationId xmlns:p14="http://schemas.microsoft.com/office/powerpoint/2010/main" val="5610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970519" y="2270584"/>
            <a:ext cx="4610100" cy="21481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Helvetica Neue Medium" charset="0"/>
                <a:cs typeface="Helvetica Neue Medium" charset="0"/>
              </a:rPr>
              <a:pPr>
                <a:defRPr/>
              </a:pPr>
              <a:t>9</a:t>
            </a:fld>
            <a:endParaRPr lang="en-US">
              <a:ea typeface="Helvetica Neue Medium" charset="0"/>
              <a:cs typeface="Helvetica Neue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spc="-150" dirty="0">
                <a:ea typeface="Helvetica Neue Medium" charset="0"/>
                <a:cs typeface="Helvetica Neue Medium" charset="0"/>
              </a:rPr>
              <a:t>Totally-Ordered Multicast </a:t>
            </a:r>
            <a:r>
              <a:rPr lang="en-US" sz="3300" spc="-150" baseline="30000" dirty="0">
                <a:solidFill>
                  <a:schemeClr val="accent3">
                    <a:lumMod val="50000"/>
                  </a:schemeClr>
                </a:solidFill>
                <a:ea typeface="Helvetica Neue Medium" charset="0"/>
                <a:cs typeface="Helvetica Neue Medium" charset="0"/>
              </a:rPr>
              <a:t>(Correct version)</a:t>
            </a:r>
          </a:p>
        </p:txBody>
      </p:sp>
      <p:sp>
        <p:nvSpPr>
          <p:cNvPr id="13" name="Can 12"/>
          <p:cNvSpPr/>
          <p:nvPr/>
        </p:nvSpPr>
        <p:spPr>
          <a:xfrm>
            <a:off x="3855181" y="261372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P1</a:t>
            </a:r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4" name="Can 13"/>
          <p:cNvSpPr/>
          <p:nvPr/>
        </p:nvSpPr>
        <p:spPr>
          <a:xfrm>
            <a:off x="7961700" y="246470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91039" y="313603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196982" y="2989178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030443" y="325437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33" name="Straight Arrow Connector 32"/>
          <p:cNvCxnSpPr>
            <a:stCxn id="30" idx="6"/>
            <a:endCxn id="34" idx="2"/>
          </p:cNvCxnSpPr>
          <p:nvPr/>
        </p:nvCxnSpPr>
        <p:spPr>
          <a:xfrm>
            <a:off x="4167964" y="332313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140738" y="464601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09720" y="2690164"/>
            <a:ext cx="1097084" cy="611842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6825743" y="173291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821990" y="216290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24502" y="173507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20749" y="216506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479188" y="1487280"/>
            <a:ext cx="1085035" cy="67415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50031" y="1489741"/>
            <a:ext cx="1076107" cy="675327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8136385" y="32608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36699" y="34582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4174219" y="332964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991015" y="2700572"/>
            <a:ext cx="1098581" cy="674158"/>
            <a:chOff x="7251414" y="2534353"/>
            <a:chExt cx="1098581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8133110" y="57411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165183" y="5588503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814392" y="5222686"/>
            <a:ext cx="939010" cy="423104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cxnSp>
        <p:nvCxnSpPr>
          <p:cNvPr id="70" name="Straight Arrow Connector 69"/>
          <p:cNvCxnSpPr>
            <a:stCxn id="34" idx="2"/>
            <a:endCxn id="71" idx="6"/>
          </p:cNvCxnSpPr>
          <p:nvPr/>
        </p:nvCxnSpPr>
        <p:spPr>
          <a:xfrm flipH="1">
            <a:off x="4156142" y="4714772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018621" y="486689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720086" y="4380001"/>
            <a:ext cx="941936" cy="422604"/>
            <a:chOff x="6101350" y="4491591"/>
            <a:chExt cx="941936" cy="422604"/>
          </a:xfrm>
        </p:grpSpPr>
        <p:sp>
          <p:nvSpPr>
            <p:cNvPr id="74" name="TextBox 73"/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76" name="Document 75"/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  <a:endPara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8269" y="1494869"/>
            <a:ext cx="1085035" cy="67415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1.2</a:t>
              </a:r>
            </a:p>
          </p:txBody>
        </p:sp>
      </p:grpSp>
      <p:sp>
        <p:nvSpPr>
          <p:cNvPr id="86" name="Document 85"/>
          <p:cNvSpPr/>
          <p:nvPr/>
        </p:nvSpPr>
        <p:spPr>
          <a:xfrm>
            <a:off x="3896605" y="514536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7" name="Document 86"/>
          <p:cNvSpPr/>
          <p:nvPr/>
        </p:nvSpPr>
        <p:spPr>
          <a:xfrm>
            <a:off x="3906652" y="56689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8" name="Document 87"/>
          <p:cNvSpPr/>
          <p:nvPr/>
        </p:nvSpPr>
        <p:spPr>
          <a:xfrm>
            <a:off x="8006205" y="5932823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%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3" name="Document 92"/>
          <p:cNvSpPr/>
          <p:nvPr/>
        </p:nvSpPr>
        <p:spPr>
          <a:xfrm>
            <a:off x="8025685" y="4857369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$</a:t>
            </a:r>
            <a:endParaRPr lang="en-US" sz="2400" dirty="0">
              <a:solidFill>
                <a:schemeClr val="tx1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59038" y="197759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50115" y="197958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26408" y="1984833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361334" y="6161712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(</a:t>
            </a:r>
            <a:r>
              <a:rPr lang="en-US" spc="-150" dirty="0" err="1">
                <a:latin typeface="Helvetica Neue Medium" charset="0"/>
                <a:ea typeface="Helvetica Neue Medium" charset="0"/>
                <a:cs typeface="Helvetica Neue Medium" charset="0"/>
              </a:rPr>
              <a:t>Acks</a:t>
            </a:r>
            <a:r>
              <a:rPr lang="en-US" spc="-150" dirty="0">
                <a:latin typeface="Helvetica Neue Medium" charset="0"/>
                <a:ea typeface="Helvetica Neue Medium" charset="0"/>
                <a:cs typeface="Helvetica Neue Medium" charset="0"/>
              </a:rPr>
              <a:t> to self not shown here)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897948" y="1489085"/>
            <a:ext cx="1076107" cy="675327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1.1</a:t>
              </a:r>
              <a:endParaRPr lang="en-US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127163" y="1956404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9028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05799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00046 L 1.11111E-6 -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0" grpId="0" animBg="1"/>
      <p:bldP spid="57" grpId="0" animBg="1"/>
      <p:bldP spid="71" grpId="0" animBg="1"/>
      <p:bldP spid="86" grpId="0" animBg="1"/>
      <p:bldP spid="87" grpId="0" animBg="1"/>
      <p:bldP spid="88" grpId="0" animBg="1"/>
      <p:bldP spid="93" grpId="0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7" grpId="0" animBg="1"/>
      <p:bldP spid="9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12477</TotalTime>
  <Words>1212</Words>
  <Application>Microsoft Macintosh PowerPoint</Application>
  <PresentationFormat>Widescreen</PresentationFormat>
  <Paragraphs>265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 Medium</vt:lpstr>
      <vt:lpstr>Office Theme</vt:lpstr>
      <vt:lpstr>Time 2: Totally Ordered Multicast &amp; Vector Clocks</vt:lpstr>
      <vt:lpstr>Motivation: Multi-site database replication</vt:lpstr>
      <vt:lpstr>The consequences of concurrent updates</vt:lpstr>
      <vt:lpstr>Totally-Ordered Multicast</vt:lpstr>
      <vt:lpstr>PowerPoint Presentation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Lamport Clocks Review</vt:lpstr>
      <vt:lpstr>Lamport Clocks and Causality</vt:lpstr>
      <vt:lpstr>Vector clock: Introduction</vt:lpstr>
      <vt:lpstr>Vector clock: Update rules</vt:lpstr>
      <vt:lpstr>Vector clock: Example</vt:lpstr>
      <vt:lpstr>Comparing vector timestamps</vt:lpstr>
      <vt:lpstr>Vector clocks capture causality</vt:lpstr>
      <vt:lpstr>Comparing vector timestamps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</dc:title>
  <dc:creator>Wyatt Andrew Lloyd</dc:creator>
  <cp:lastModifiedBy>Wyatt A. Lloyd</cp:lastModifiedBy>
  <cp:revision>50</cp:revision>
  <cp:lastPrinted>2022-09-26T13:29:42Z</cp:lastPrinted>
  <dcterms:created xsi:type="dcterms:W3CDTF">2018-09-09T13:59:16Z</dcterms:created>
  <dcterms:modified xsi:type="dcterms:W3CDTF">2024-02-22T13:40:02Z</dcterms:modified>
</cp:coreProperties>
</file>